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90" r:id="rId4"/>
    <p:sldId id="258" r:id="rId5"/>
    <p:sldId id="288" r:id="rId6"/>
    <p:sldId id="289" r:id="rId7"/>
    <p:sldId id="291" r:id="rId8"/>
    <p:sldId id="292" r:id="rId9"/>
    <p:sldId id="293" r:id="rId10"/>
    <p:sldId id="259" r:id="rId11"/>
    <p:sldId id="294" r:id="rId12"/>
    <p:sldId id="260" r:id="rId13"/>
    <p:sldId id="298" r:id="rId14"/>
    <p:sldId id="261" r:id="rId15"/>
    <p:sldId id="295" r:id="rId16"/>
    <p:sldId id="296" r:id="rId17"/>
    <p:sldId id="262" r:id="rId18"/>
    <p:sldId id="263" r:id="rId19"/>
    <p:sldId id="264" r:id="rId20"/>
    <p:sldId id="265" r:id="rId21"/>
    <p:sldId id="267" r:id="rId22"/>
    <p:sldId id="269" r:id="rId23"/>
    <p:sldId id="270" r:id="rId24"/>
    <p:sldId id="271" r:id="rId25"/>
    <p:sldId id="273" r:id="rId26"/>
    <p:sldId id="274" r:id="rId27"/>
    <p:sldId id="275" r:id="rId28"/>
    <p:sldId id="276" r:id="rId29"/>
    <p:sldId id="277" r:id="rId30"/>
    <p:sldId id="29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F10"/>
    <a:srgbClr val="53565A"/>
    <a:srgbClr val="3EB1C8"/>
    <a:srgbClr val="AC1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6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3759A-8145-E847-BABA-CB33DEC8FBC9}" type="datetimeFigureOut">
              <a:rPr lang="en-US" smtClean="0"/>
              <a:t>2/27/18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7FCAE-7BF2-0E41-A79D-4E675F3DA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78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69C07-E250-40ED-A1AA-3ABECC072D11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122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Simple, in WORD, can be in what ever you want it to be in, excel,</a:t>
            </a:r>
            <a:r>
              <a:rPr lang="en-US" baseline="0" dirty="0" smtClean="0"/>
              <a:t> it can be fancy or simple, my recommendation is to just use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69C07-E250-40ED-A1AA-3ABECC072D11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7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69C07-E250-40ED-A1AA-3ABECC072D1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6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6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6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hite_shard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9" y="1143343"/>
            <a:ext cx="9144000" cy="5714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343"/>
            <a:ext cx="7772400" cy="1470025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Event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46210" y="2889751"/>
            <a:ext cx="504039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Date of Event</a:t>
            </a: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2046210" y="5680320"/>
            <a:ext cx="5040390" cy="839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Presentation Audience</a:t>
            </a:r>
          </a:p>
          <a:p>
            <a:r>
              <a:rPr lang="en-US" sz="1600" dirty="0"/>
              <a:t>Date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6801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RootsTe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C14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uby_Color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72" r="25000" b="1813"/>
          <a:stretch/>
        </p:blipFill>
        <p:spPr>
          <a:xfrm>
            <a:off x="0" y="6356350"/>
            <a:ext cx="9144000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FD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3EB1C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turquois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47"/>
          <a:stretch/>
        </p:blipFill>
        <p:spPr>
          <a:xfrm>
            <a:off x="0" y="6356350"/>
            <a:ext cx="9144000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7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Innov Sum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356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Onyx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47"/>
          <a:stretch/>
        </p:blipFill>
        <p:spPr>
          <a:xfrm>
            <a:off x="0" y="6356350"/>
            <a:ext cx="9144000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8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Innov Show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B7BF1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Olivin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47"/>
          <a:stretch/>
        </p:blipFill>
        <p:spPr>
          <a:xfrm>
            <a:off x="0" y="6356350"/>
            <a:ext cx="9144000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0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uby_Color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2"/>
          <a:stretch/>
        </p:blipFill>
        <p:spPr>
          <a:xfrm>
            <a:off x="0" y="0"/>
            <a:ext cx="9144000" cy="487024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4870249"/>
            <a:ext cx="91440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AC145A"/>
                </a:solidFill>
              </a:defRPr>
            </a:lvl1pPr>
          </a:lstStyle>
          <a:p>
            <a:r>
              <a:rPr lang="en-US" dirty="0"/>
              <a:t>Section header - RootsTech</a:t>
            </a:r>
          </a:p>
        </p:txBody>
      </p:sp>
      <p:pic>
        <p:nvPicPr>
          <p:cNvPr id="8" name="Picture 7" descr="RootsTech_logo_stacked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8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- FD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urquois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2"/>
          <a:stretch/>
        </p:blipFill>
        <p:spPr>
          <a:xfrm>
            <a:off x="0" y="0"/>
            <a:ext cx="9144000" cy="487024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0" y="4870249"/>
            <a:ext cx="91440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rgbClr val="AC14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EB1C8"/>
                </a:solidFill>
              </a:rPr>
              <a:t>Section header - FDD</a:t>
            </a:r>
          </a:p>
        </p:txBody>
      </p:sp>
      <p:pic>
        <p:nvPicPr>
          <p:cNvPr id="8" name="Picture 7" descr="RootsTech_logo_stacked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- Innov Sum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nyx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3"/>
          <a:stretch/>
        </p:blipFill>
        <p:spPr>
          <a:xfrm>
            <a:off x="0" y="19574"/>
            <a:ext cx="9144000" cy="485067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0" y="4870249"/>
            <a:ext cx="91440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rgbClr val="AC14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3565A"/>
                </a:solidFill>
              </a:rPr>
              <a:t>Section header – Innovator</a:t>
            </a:r>
          </a:p>
          <a:p>
            <a:r>
              <a:rPr lang="en-US" dirty="0">
                <a:solidFill>
                  <a:srgbClr val="53565A"/>
                </a:solidFill>
              </a:rPr>
              <a:t> Summit</a:t>
            </a:r>
          </a:p>
        </p:txBody>
      </p:sp>
      <p:pic>
        <p:nvPicPr>
          <p:cNvPr id="8" name="Picture 7" descr="RootsTech_logo_stacked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4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- Innov Show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livin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2"/>
          <a:stretch/>
        </p:blipFill>
        <p:spPr>
          <a:xfrm>
            <a:off x="0" y="0"/>
            <a:ext cx="9144000" cy="487024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0" y="4870249"/>
            <a:ext cx="91440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rgbClr val="AC14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B7BF10"/>
                </a:solidFill>
              </a:rPr>
              <a:t>Section header – Innovator Showdown</a:t>
            </a:r>
          </a:p>
        </p:txBody>
      </p:sp>
      <p:pic>
        <p:nvPicPr>
          <p:cNvPr id="8" name="Picture 7" descr="RootsTech_logo_stacked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04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RootsTe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870249"/>
            <a:ext cx="91440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AC145A"/>
                </a:solidFill>
              </a:defRPr>
            </a:lvl1pPr>
          </a:lstStyle>
          <a:p>
            <a:r>
              <a:rPr lang="en-US" dirty="0"/>
              <a:t>Section header - RootsTech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"/>
            <a:ext cx="9144000" cy="487024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Photo Goes Here</a:t>
            </a:r>
          </a:p>
        </p:txBody>
      </p:sp>
      <p:pic>
        <p:nvPicPr>
          <p:cNvPr id="11" name="Picture 10" descr="RootsTech_logo_stacke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1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FD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 userDrawn="1"/>
        </p:nvSpPr>
        <p:spPr>
          <a:xfrm>
            <a:off x="0" y="4870249"/>
            <a:ext cx="91440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rgbClr val="AC14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EB1C8"/>
                </a:solidFill>
              </a:rPr>
              <a:t>Section header - FDD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"/>
            <a:ext cx="9144000" cy="487024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Photo Goes Here</a:t>
            </a:r>
          </a:p>
        </p:txBody>
      </p:sp>
      <p:pic>
        <p:nvPicPr>
          <p:cNvPr id="8" name="Picture 7" descr="RootsTech_logo_stacke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9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Innov Sum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 userDrawn="1"/>
        </p:nvSpPr>
        <p:spPr>
          <a:xfrm>
            <a:off x="0" y="4870249"/>
            <a:ext cx="91440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rgbClr val="AC14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3565A"/>
                </a:solidFill>
              </a:rPr>
              <a:t>Section header – Innovator Summit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"/>
            <a:ext cx="9144000" cy="487024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Photo Goes Here</a:t>
            </a:r>
          </a:p>
        </p:txBody>
      </p:sp>
      <p:pic>
        <p:nvPicPr>
          <p:cNvPr id="8" name="Picture 7" descr="RootsTech_logo_stacke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25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Innovator Show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 userDrawn="1"/>
        </p:nvSpPr>
        <p:spPr>
          <a:xfrm>
            <a:off x="0" y="4870249"/>
            <a:ext cx="91440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rgbClr val="AC14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B7BF10"/>
                </a:solidFill>
              </a:rPr>
              <a:t>Section header – Innovator Showdown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"/>
            <a:ext cx="9144000" cy="487024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Photo Goes Here</a:t>
            </a:r>
          </a:p>
        </p:txBody>
      </p:sp>
      <p:pic>
        <p:nvPicPr>
          <p:cNvPr id="8" name="Picture 7" descr="RootsTech_logo_stacke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2" y="5866802"/>
            <a:ext cx="922553" cy="9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54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94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00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43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18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63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94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24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72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DEF3D-9F56-594F-A8AE-C870099C5AB2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A72EE-55B2-B346-8EFC-F4ACB9A90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2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4" r:id="rId4"/>
    <p:sldLayoutId id="2147483665" r:id="rId5"/>
    <p:sldLayoutId id="2147483669" r:id="rId6"/>
    <p:sldLayoutId id="2147483668" r:id="rId7"/>
    <p:sldLayoutId id="2147483667" r:id="rId8"/>
    <p:sldLayoutId id="2147483666" r:id="rId9"/>
    <p:sldLayoutId id="2147483651" r:id="rId10"/>
    <p:sldLayoutId id="2147483660" r:id="rId11"/>
    <p:sldLayoutId id="2147483661" r:id="rId12"/>
    <p:sldLayoutId id="2147483662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657" r:id="rId19"/>
    <p:sldLayoutId id="2147483658" r:id="rId20"/>
    <p:sldLayoutId id="2147483659" r:id="rId21"/>
    <p:sldLayoutId id="2147483670" r:id="rId2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Timelines are for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889750"/>
            <a:ext cx="8167914" cy="231724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Midwest African American Genealogy Institute (MAAGI)</a:t>
            </a:r>
          </a:p>
          <a:p>
            <a:r>
              <a:rPr lang="en-US" dirty="0"/>
              <a:t>Dr. Shelley Viola Murphy</a:t>
            </a:r>
          </a:p>
          <a:p>
            <a:r>
              <a:rPr lang="en-US" dirty="0"/>
              <a:t>~</a:t>
            </a:r>
            <a:endParaRPr lang="en-US" dirty="0" smtClean="0"/>
          </a:p>
          <a:p>
            <a:r>
              <a:rPr lang="en-US" dirty="0" smtClean="0"/>
              <a:t>RT9421 Wed, 28 Feb 2018, 1:30p</a:t>
            </a:r>
          </a:p>
          <a:p>
            <a:r>
              <a:rPr lang="en-US" dirty="0" smtClean="0"/>
              <a:t>GS9421 Fri, 2 Mar 2018, 1:30p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42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772" y="1417638"/>
            <a:ext cx="5330371" cy="476907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Brief overview of getting started with genealogy research. </a:t>
            </a:r>
          </a:p>
          <a:p>
            <a:r>
              <a:rPr lang="x-none" dirty="0" smtClean="0"/>
              <a:t>To </a:t>
            </a:r>
            <a:r>
              <a:rPr lang="x-none" dirty="0"/>
              <a:t>provide support and validation to those that use timelines</a:t>
            </a:r>
            <a:endParaRPr lang="en-US" dirty="0"/>
          </a:p>
          <a:p>
            <a:r>
              <a:rPr lang="x-none" dirty="0"/>
              <a:t>To motivate those who don't use timeline to use them</a:t>
            </a:r>
          </a:p>
          <a:p>
            <a:r>
              <a:rPr lang="x-none" dirty="0">
                <a:latin typeface="TW Cen MT"/>
              </a:rPr>
              <a:t>Brief overview of the BENEFITS OF USING A TIMELINE </a:t>
            </a:r>
            <a:endParaRPr lang="x-none" dirty="0"/>
          </a:p>
          <a:p>
            <a:r>
              <a:rPr lang="x-none" dirty="0"/>
              <a:t>Stompin' thru a timeline one droplet at a time.</a:t>
            </a:r>
            <a:endParaRPr lang="en-US" dirty="0"/>
          </a:p>
          <a:p>
            <a:r>
              <a:rPr lang="en-US" dirty="0"/>
              <a:t>SO WHAT! Looking at Howard hart-Death certificate</a:t>
            </a:r>
          </a:p>
          <a:p>
            <a:r>
              <a:rPr lang="en-US" dirty="0"/>
              <a:t>And more!</a:t>
            </a:r>
            <a:endParaRPr lang="x-none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Επίτευξη Στόχων - Βήμα Ένα: Γράψτε Τους 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143" y="2540091"/>
            <a:ext cx="3207657" cy="224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64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accent2"/>
                </a:solidFill>
                <a:latin typeface="Times New Roman" charset="0"/>
                <a:ea typeface="MS PGothic" charset="0"/>
              </a:rPr>
              <a:t>Basic tips…</a:t>
            </a:r>
            <a:r>
              <a:rPr lang="en-US" dirty="0">
                <a:latin typeface="Times New Roman" charset="0"/>
                <a:ea typeface="MS PGothic" charset="0"/>
              </a:rPr>
              <a:t> </a:t>
            </a:r>
            <a:br>
              <a:rPr lang="en-US" dirty="0">
                <a:latin typeface="Times New Roman" charset="0"/>
                <a:ea typeface="MS PGothic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>
                <a:latin typeface="Arial" charset="0"/>
                <a:ea typeface="MS PGothic" charset="0"/>
              </a:rPr>
              <a:t>No one said it will be easy!</a:t>
            </a:r>
          </a:p>
          <a:p>
            <a:pPr>
              <a:buNone/>
            </a:pPr>
            <a:endParaRPr lang="en-US" dirty="0">
              <a:latin typeface="Arial" charset="0"/>
              <a:ea typeface="MS PGothic" charset="0"/>
            </a:endParaRPr>
          </a:p>
          <a:p>
            <a:endParaRPr lang="en-US" dirty="0"/>
          </a:p>
        </p:txBody>
      </p:sp>
      <p:pic>
        <p:nvPicPr>
          <p:cNvPr id="4" name="Picture 5" descr="line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736" y="3483428"/>
            <a:ext cx="6645473" cy="159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328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 the system of Genealogy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56943" cy="4525963"/>
          </a:xfrm>
        </p:spPr>
        <p:txBody>
          <a:bodyPr/>
          <a:lstStyle/>
          <a:p>
            <a:r>
              <a:rPr lang="en-US" dirty="0"/>
              <a:t>Know the basics of genealogical research</a:t>
            </a:r>
          </a:p>
          <a:p>
            <a:r>
              <a:rPr lang="en-US" dirty="0"/>
              <a:t>Learn the laws that were in place </a:t>
            </a:r>
          </a:p>
          <a:p>
            <a:r>
              <a:rPr lang="en-US" dirty="0"/>
              <a:t>Learn about the records and resources</a:t>
            </a:r>
          </a:p>
          <a:p>
            <a:r>
              <a:rPr lang="en-US" dirty="0"/>
              <a:t>Know the community</a:t>
            </a:r>
          </a:p>
          <a:p>
            <a:endParaRPr lang="en-US" dirty="0"/>
          </a:p>
        </p:txBody>
      </p:sp>
      <p:pic>
        <p:nvPicPr>
          <p:cNvPr id="4" name="Picture 3" descr="danger genealogy is addicti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971" y="1961689"/>
            <a:ext cx="3454400" cy="319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2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648"/>
          </a:xfrm>
        </p:spPr>
        <p:txBody>
          <a:bodyPr/>
          <a:lstStyle/>
          <a:p>
            <a:r>
              <a:rPr lang="en-US" dirty="0">
                <a:latin typeface="Times New Roman" charset="0"/>
                <a:ea typeface="MS PGothic" charset="0"/>
              </a:rPr>
              <a:t>What are you looking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</a:rPr>
              <a:t>Has </a:t>
            </a:r>
            <a:r>
              <a:rPr lang="en-US" dirty="0">
                <a:latin typeface="Arial" charset="0"/>
              </a:rPr>
              <a:t>someone in your family already completed some research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Do you have the time? Have you considered the costs?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Set a Goal!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5" descr="brainstorming-unanswered-questions-120753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2" b="6972"/>
          <a:stretch>
            <a:fillRect/>
          </a:stretch>
        </p:blipFill>
        <p:spPr bwMode="auto">
          <a:xfrm>
            <a:off x="1433286" y="4245429"/>
            <a:ext cx="6629400" cy="188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777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MS PGothic" charset="0"/>
              </a:rPr>
              <a:t>Genealogy Pox?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MS PGothic" charset="0"/>
              </a:rPr>
              <a:t>Once the genealogy bug bites you, it will become an all-encompassing monster. You will become obsessed! You can</a:t>
            </a:r>
            <a:r>
              <a:rPr lang="en-US" dirty="0">
                <a:latin typeface="Arial" charset="0"/>
                <a:ea typeface="MS Mincho" charset="0"/>
                <a:cs typeface="MS Mincho" charset="0"/>
              </a:rPr>
              <a:t>’</a:t>
            </a:r>
            <a:r>
              <a:rPr lang="en-US" altLang="ja-JP" dirty="0">
                <a:latin typeface="Arial" charset="0"/>
                <a:ea typeface="MS Mincho" charset="0"/>
                <a:cs typeface="MS Mincho" charset="0"/>
              </a:rPr>
              <a:t>t stop. You will suffer from the disease called the </a:t>
            </a:r>
            <a:r>
              <a:rPr lang="ja-JP" altLang="en-US" dirty="0">
                <a:latin typeface="Arial" charset="0"/>
                <a:ea typeface="MS Mincho" charset="0"/>
                <a:cs typeface="MS Mincho" charset="0"/>
              </a:rPr>
              <a:t>“</a:t>
            </a:r>
            <a:r>
              <a:rPr lang="en-US" altLang="ja-JP" dirty="0">
                <a:solidFill>
                  <a:srgbClr val="FF0000"/>
                </a:solidFill>
                <a:latin typeface="Arial" charset="0"/>
                <a:ea typeface="MS Mincho" charset="0"/>
                <a:cs typeface="MS Mincho" charset="0"/>
              </a:rPr>
              <a:t>genealogy pox</a:t>
            </a:r>
            <a:r>
              <a:rPr lang="ja-JP" altLang="en-US" dirty="0">
                <a:latin typeface="Arial" charset="0"/>
                <a:ea typeface="MS Mincho" charset="0"/>
                <a:cs typeface="MS Mincho" charset="0"/>
              </a:rPr>
              <a:t>”</a:t>
            </a:r>
            <a:r>
              <a:rPr lang="en-US" altLang="ja-JP" dirty="0">
                <a:latin typeface="Arial" charset="0"/>
                <a:ea typeface="MS Mincho" charset="0"/>
                <a:cs typeface="MS Mincho" charset="0"/>
              </a:rPr>
              <a:t>! </a:t>
            </a:r>
          </a:p>
          <a:p>
            <a:r>
              <a:rPr lang="en-US" sz="2400" dirty="0">
                <a:latin typeface="Arial" charset="0"/>
                <a:ea typeface="MS PGothic" charset="0"/>
              </a:rPr>
              <a:t>Ref: Black Roots Tony Burroughs, pg.44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gen_bu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914" y="4716368"/>
            <a:ext cx="2119086" cy="117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25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MS PGothic" charset="0"/>
              </a:rPr>
              <a:t>If you are not Organized…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MS PGothic" charset="0"/>
              </a:rPr>
              <a:t>You’</a:t>
            </a:r>
            <a:r>
              <a:rPr lang="en-US" altLang="ja-JP" dirty="0">
                <a:latin typeface="Arial" charset="0"/>
                <a:ea typeface="MS Mincho" charset="0"/>
                <a:cs typeface="MS Mincho" charset="0"/>
              </a:rPr>
              <a:t>ll become frustrated and quit, or duplicate </a:t>
            </a:r>
            <a:r>
              <a:rPr lang="en-US" altLang="ja-JP" dirty="0" smtClean="0">
                <a:latin typeface="Arial" charset="0"/>
                <a:ea typeface="MS Mincho" charset="0"/>
                <a:cs typeface="MS Mincho" charset="0"/>
              </a:rPr>
              <a:t>research.</a:t>
            </a:r>
            <a:endParaRPr lang="en-US" altLang="ja-JP" dirty="0">
              <a:latin typeface="Arial" charset="0"/>
              <a:ea typeface="MS PGothic" charset="0"/>
            </a:endParaRPr>
          </a:p>
          <a:p>
            <a:endParaRPr lang="en-US" dirty="0"/>
          </a:p>
        </p:txBody>
      </p:sp>
      <p:pic>
        <p:nvPicPr>
          <p:cNvPr id="5" name="Picture 4" descr="greenri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2922588"/>
            <a:ext cx="3537857" cy="278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37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charset="0"/>
                <a:ea typeface="MS PGothic" charset="0"/>
              </a:rPr>
              <a:t>If you do not have a system for filing, saving, or retrieving.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87" y="2747639"/>
            <a:ext cx="42529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87714" y="5337407"/>
            <a:ext cx="6386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  <a:buSzPct val="80000"/>
              <a:buNone/>
            </a:pPr>
            <a:r>
              <a:rPr lang="en-US" sz="2800" b="1" i="1" dirty="0">
                <a:latin typeface="Times New Roman" charset="0"/>
              </a:rPr>
              <a:t>You will become successful in collecting pieces of paper</a:t>
            </a:r>
            <a:r>
              <a:rPr lang="is-IS" b="1" i="1" dirty="0">
                <a:latin typeface="Times New Roman" charset="0"/>
              </a:rPr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98663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MS PGothic" charset="0"/>
              </a:rPr>
              <a:t>What goes OUT must come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MS PGothic" charset="0"/>
              </a:rPr>
              <a:t>Whether you're writing to a cousin or to a county clerk three states away, tracking all of your pending information requests is crucial. 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MS PGothic" charset="0"/>
              </a:rPr>
              <a:t>Keep copies of all the letters you send — they act as records of what you requested when, and how much.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91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30202" cy="1143000"/>
          </a:xfrm>
        </p:spPr>
        <p:txBody>
          <a:bodyPr/>
          <a:lstStyle/>
          <a:p>
            <a:r>
              <a:rPr lang="en-US" dirty="0"/>
              <a:t>Get Organized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572" y="1288144"/>
            <a:ext cx="6322500" cy="483802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Get organized-develop your system for filing, saving, or retrieving. </a:t>
            </a:r>
          </a:p>
          <a:p>
            <a:r>
              <a:rPr lang="en-US" dirty="0"/>
              <a:t>Get a good resource guide/Books-a Go too!</a:t>
            </a:r>
          </a:p>
          <a:p>
            <a:r>
              <a:rPr lang="en-US" dirty="0"/>
              <a:t>Begin with </a:t>
            </a:r>
            <a:r>
              <a:rPr lang="en-US" dirty="0">
                <a:solidFill>
                  <a:srgbClr val="FF0000"/>
                </a:solidFill>
              </a:rPr>
              <a:t>what you know</a:t>
            </a:r>
            <a:r>
              <a:rPr lang="en-US" dirty="0"/>
              <a:t>!</a:t>
            </a:r>
          </a:p>
          <a:p>
            <a:r>
              <a:rPr lang="en-US" dirty="0">
                <a:solidFill>
                  <a:srgbClr val="FF0000"/>
                </a:solidFill>
              </a:rPr>
              <a:t>Ask questions </a:t>
            </a:r>
            <a:r>
              <a:rPr lang="en-US" dirty="0"/>
              <a:t>about what you don’t know</a:t>
            </a:r>
          </a:p>
          <a:p>
            <a:r>
              <a:rPr lang="en-US" dirty="0"/>
              <a:t>Figure out </a:t>
            </a:r>
            <a:r>
              <a:rPr lang="en-US" dirty="0">
                <a:solidFill>
                  <a:srgbClr val="FF0000"/>
                </a:solidFill>
              </a:rPr>
              <a:t>who or what might know</a:t>
            </a:r>
          </a:p>
          <a:p>
            <a:r>
              <a:rPr lang="en-US" dirty="0"/>
              <a:t>Stay in the box! </a:t>
            </a:r>
            <a:r>
              <a:rPr lang="en-US" dirty="0">
                <a:solidFill>
                  <a:srgbClr val="FF0000"/>
                </a:solidFill>
              </a:rPr>
              <a:t>Do not get out of the box</a:t>
            </a:r>
          </a:p>
          <a:p>
            <a:r>
              <a:rPr lang="en-US" dirty="0"/>
              <a:t>Know you will have challenges</a:t>
            </a:r>
          </a:p>
          <a:p>
            <a:r>
              <a:rPr lang="en-US" dirty="0"/>
              <a:t>Know that some you might not find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072" y="3962189"/>
            <a:ext cx="2373246" cy="216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75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to become and stay organized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latin typeface="Arial" charset="0"/>
                <a:ea typeface="MS PGothic" charset="0"/>
              </a:rPr>
              <a:t>Get everything in one place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MS PGothic" charset="0"/>
              </a:rPr>
              <a:t>A designated place; whether that's a binder or a whole file cabinet.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MS PGothic" charset="0"/>
              </a:rPr>
              <a:t>Start by grouping what information you have by 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MS PGothic" charset="0"/>
              </a:rPr>
              <a:t>surname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MS PGothic" charset="0"/>
              </a:rPr>
              <a:t> — it's the most basic piece of information you can have about a family member, and it provides a natural way to organize.</a:t>
            </a:r>
          </a:p>
          <a:p>
            <a:pPr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MS PGothic" charset="0"/>
              </a:rPr>
              <a:t> If you've already done a bit of research, you may want to start a separate folder or binder for each surname, but sectioning out what will be in the file (birth, death, marriage, deeds, military, etc.)  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MS PGothic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751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GS_Iceber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541" y="287867"/>
            <a:ext cx="4770477" cy="56557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7714" y="5943600"/>
            <a:ext cx="5914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Permission to use: CALIFORNIA GENALOGICAL SOCIETY BY Elizabeth </a:t>
            </a:r>
            <a:r>
              <a:rPr lang="en-US" dirty="0" err="1"/>
              <a:t>Gorrell</a:t>
            </a:r>
            <a:r>
              <a:rPr lang="en-US" dirty="0"/>
              <a:t>, CGS 2017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5017" y="2101334"/>
            <a:ext cx="2289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https://</a:t>
            </a:r>
            <a:r>
              <a:rPr lang="en-US" b="1" dirty="0" err="1"/>
              <a:t>www.californiaancestors.org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33864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ep-calm-turn-off-the-computer-walk-aw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0"/>
            <a:ext cx="52197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286" y="544285"/>
            <a:ext cx="33927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TIP!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 smtClean="0"/>
              <a:t>Get Offline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 smtClean="0"/>
              <a:t>Get in the Car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 smtClean="0"/>
              <a:t>Ride a Train 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 smtClean="0"/>
              <a:t>Or take the Plane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63286" y="5080000"/>
            <a:ext cx="3374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GO LOCAL!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84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Routine Genealogy!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First steps-set your goal</a:t>
            </a:r>
          </a:p>
          <a:p>
            <a:r>
              <a:rPr lang="en-US" dirty="0"/>
              <a:t>Determine what records and resources are needed</a:t>
            </a:r>
          </a:p>
          <a:p>
            <a:r>
              <a:rPr lang="en-US" dirty="0"/>
              <a:t>Gather the records –place information into your timeline</a:t>
            </a:r>
          </a:p>
          <a:p>
            <a:r>
              <a:rPr lang="fr-FR" dirty="0" err="1" smtClean="0"/>
              <a:t>Hopefully</a:t>
            </a:r>
            <a:r>
              <a:rPr lang="fr-FR" dirty="0" smtClean="0"/>
              <a:t>, Q</a:t>
            </a:r>
            <a:r>
              <a:rPr lang="en-US" dirty="0" err="1" smtClean="0"/>
              <a:t>uestion</a:t>
            </a:r>
            <a:r>
              <a:rPr lang="en-US" dirty="0" smtClean="0"/>
              <a:t>, </a:t>
            </a:r>
            <a:r>
              <a:rPr lang="en-US" dirty="0"/>
              <a:t>and Analyze the information</a:t>
            </a:r>
          </a:p>
          <a:p>
            <a:r>
              <a:rPr lang="en-US" dirty="0"/>
              <a:t>Review what you have and determine if there is a “what is next?</a:t>
            </a:r>
          </a:p>
          <a:p>
            <a:r>
              <a:rPr lang="en-US" dirty="0"/>
              <a:t>Summarize and write it up-Tell the story!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76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MS PGothic" charset="0"/>
              </a:rPr>
              <a:t>Managing Your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MS PGothic" charset="0"/>
              </a:rPr>
              <a:t>Genealogical charts and forms are essential in organizing names, dates, places, and events</a:t>
            </a:r>
          </a:p>
          <a:p>
            <a:r>
              <a:rPr lang="en-US" dirty="0">
                <a:latin typeface="Arial" charset="0"/>
                <a:ea typeface="MS PGothic" charset="0"/>
              </a:rPr>
              <a:t>Use the standard special charts and forms for genealogical research (see </a:t>
            </a:r>
            <a:r>
              <a:rPr lang="en-US" dirty="0" err="1">
                <a:latin typeface="Arial" charset="0"/>
                <a:ea typeface="MS PGothic" charset="0"/>
              </a:rPr>
              <a:t>Croom</a:t>
            </a:r>
            <a:r>
              <a:rPr lang="en-US" altLang="ja-JP" dirty="0" err="1">
                <a:latin typeface="Arial" charset="0"/>
                <a:ea typeface="MS Mincho" charset="0"/>
                <a:cs typeface="MS Mincho" charset="0"/>
              </a:rPr>
              <a:t>s</a:t>
            </a:r>
            <a:r>
              <a:rPr lang="en-US" altLang="ja-JP" dirty="0">
                <a:latin typeface="Arial" charset="0"/>
                <a:ea typeface="MS Mincho" charset="0"/>
                <a:cs typeface="MS Mincho" charset="0"/>
              </a:rPr>
              <a:t> book or ancestry’s only forms)</a:t>
            </a:r>
          </a:p>
          <a:p>
            <a:r>
              <a:rPr lang="en-US" dirty="0">
                <a:latin typeface="Arial" charset="0"/>
                <a:ea typeface="MS PGothic" charset="0"/>
              </a:rPr>
              <a:t>Set up </a:t>
            </a:r>
            <a:r>
              <a:rPr lang="en-US" dirty="0" smtClean="0">
                <a:latin typeface="Arial" charset="0"/>
                <a:ea typeface="MS PGothic" charset="0"/>
              </a:rPr>
              <a:t>a</a:t>
            </a:r>
            <a:r>
              <a:rPr lang="ja-JP" altLang="en-US" dirty="0" smtClean="0">
                <a:latin typeface="Arial" charset="0"/>
                <a:ea typeface="MS Mincho" charset="0"/>
                <a:cs typeface="MS Mincho" charset="0"/>
              </a:rPr>
              <a:t>“</a:t>
            </a:r>
            <a:r>
              <a:rPr lang="en-US" altLang="ja-JP" dirty="0">
                <a:latin typeface="Arial" charset="0"/>
                <a:ea typeface="MS Mincho" charset="0"/>
                <a:cs typeface="MS Mincho" charset="0"/>
              </a:rPr>
              <a:t>to do list</a:t>
            </a:r>
            <a:r>
              <a:rPr lang="ja-JP" altLang="en-US" dirty="0">
                <a:latin typeface="Arial" charset="0"/>
                <a:ea typeface="MS Mincho" charset="0"/>
                <a:cs typeface="MS Mincho" charset="0"/>
              </a:rPr>
              <a:t>”</a:t>
            </a:r>
            <a:r>
              <a:rPr lang="en-US" altLang="ja-JP" dirty="0">
                <a:latin typeface="Arial" charset="0"/>
                <a:ea typeface="MS Mincho" charset="0"/>
                <a:cs typeface="MS Mincho" charset="0"/>
              </a:rPr>
              <a:t> and stick with it..</a:t>
            </a:r>
            <a:endParaRPr lang="en-US" dirty="0">
              <a:latin typeface="Arial" charset="0"/>
              <a:ea typeface="MS PGothic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685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2032984_10208194105510649_1071388324000175650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84138"/>
            <a:ext cx="91186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30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/>
              <a:t>Timelines-a necessary tool that most </a:t>
            </a:r>
            <a:r>
              <a:rPr lang="en-US" dirty="0"/>
              <a:t/>
            </a:r>
            <a:br>
              <a:rPr lang="en-US" dirty="0"/>
            </a:br>
            <a:r>
              <a:rPr lang="x-none" dirty="0"/>
              <a:t>genealogists do not use.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5656943" cy="47085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x-none" dirty="0"/>
              <a:t>Reasons why genealogists do not use timelines:</a:t>
            </a:r>
            <a:endParaRPr lang="en-US" dirty="0"/>
          </a:p>
          <a:p>
            <a:pPr lvl="0"/>
            <a:r>
              <a:rPr lang="x-none" dirty="0"/>
              <a:t>Do not see a benefit of another document for the file</a:t>
            </a:r>
            <a:endParaRPr lang="en-US" dirty="0"/>
          </a:p>
          <a:p>
            <a:pPr lvl="0"/>
            <a:r>
              <a:rPr lang="en-US" dirty="0"/>
              <a:t>Don’t know </a:t>
            </a:r>
            <a:r>
              <a:rPr lang="x-none" dirty="0"/>
              <a:t>How to do them properly</a:t>
            </a:r>
            <a:endParaRPr lang="en-US" dirty="0"/>
          </a:p>
          <a:p>
            <a:pPr lvl="0"/>
            <a:r>
              <a:rPr lang="en-US" dirty="0"/>
              <a:t>Consider it </a:t>
            </a:r>
            <a:r>
              <a:rPr lang="x-none" dirty="0"/>
              <a:t>Too much work and don't want to waste the time</a:t>
            </a:r>
            <a:endParaRPr lang="en-US" dirty="0"/>
          </a:p>
          <a:p>
            <a:pPr lvl="0"/>
            <a:r>
              <a:rPr lang="en-US" dirty="0"/>
              <a:t>Its </a:t>
            </a:r>
            <a:r>
              <a:rPr lang="x-none" dirty="0"/>
              <a:t>Too simple, we know this information</a:t>
            </a:r>
            <a:endParaRPr lang="en-US" dirty="0"/>
          </a:p>
          <a:p>
            <a:pPr lvl="0"/>
            <a:r>
              <a:rPr lang="en-US" dirty="0"/>
              <a:t>Can you think of anything else?</a:t>
            </a:r>
          </a:p>
          <a:p>
            <a:endParaRPr lang="en-US" dirty="0"/>
          </a:p>
        </p:txBody>
      </p:sp>
      <p:pic>
        <p:nvPicPr>
          <p:cNvPr id="4" name="Picture 3" descr="Screen Shot 2017-10-22 at 10.49.4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43" y="2547361"/>
            <a:ext cx="3029857" cy="219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4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>
          <a:xfrm>
            <a:off x="457200" y="620485"/>
            <a:ext cx="8229600" cy="45259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65817" y="5548477"/>
            <a:ext cx="3940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Retrieved from the internet, anon, 2016</a:t>
            </a:r>
          </a:p>
        </p:txBody>
      </p:sp>
    </p:spTree>
    <p:extLst>
      <p:ext uri="{BB962C8B-B14F-4D97-AF65-F5344CB8AC3E}">
        <p14:creationId xmlns:p14="http://schemas.microsoft.com/office/powerpoint/2010/main" val="1457723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29943" cy="1143000"/>
          </a:xfrm>
        </p:spPr>
        <p:txBody>
          <a:bodyPr>
            <a:normAutofit fontScale="90000"/>
          </a:bodyPr>
          <a:lstStyle/>
          <a:p>
            <a:pPr algn="l"/>
            <a:r>
              <a:rPr lang="x-none" dirty="0"/>
              <a:t>There's a benefit to using a </a:t>
            </a:r>
            <a:r>
              <a:rPr lang="x-none" dirty="0" smtClean="0"/>
              <a:t>timeline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03371" cy="452596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x-none" dirty="0"/>
              <a:t>It keeps things organized</a:t>
            </a:r>
          </a:p>
          <a:p>
            <a:pPr lvl="1"/>
            <a:r>
              <a:rPr lang="x-none" dirty="0"/>
              <a:t>Information is in chronological order</a:t>
            </a:r>
          </a:p>
          <a:p>
            <a:pPr lvl="1"/>
            <a:r>
              <a:rPr lang="x-none" dirty="0"/>
              <a:t>One document with citations and resources and it can be shared (Word/excel</a:t>
            </a:r>
            <a:r>
              <a:rPr lang="en-US" dirty="0"/>
              <a:t>, etc.</a:t>
            </a:r>
            <a:r>
              <a:rPr lang="x-none" dirty="0"/>
              <a:t>)</a:t>
            </a:r>
          </a:p>
          <a:p>
            <a:pPr lvl="1"/>
            <a:r>
              <a:rPr lang="x-none" dirty="0"/>
              <a:t>You have the beginnings of a biography of your ancestor </a:t>
            </a:r>
          </a:p>
          <a:p>
            <a:pPr lvl="1"/>
            <a:r>
              <a:rPr lang="x-none" dirty="0"/>
              <a:t>You are able to see things that could have been an impacts to the ancestor and to the community they lived in</a:t>
            </a:r>
          </a:p>
          <a:p>
            <a:endParaRPr lang="en-US" dirty="0"/>
          </a:p>
        </p:txBody>
      </p:sp>
      <p:pic>
        <p:nvPicPr>
          <p:cNvPr id="4" name="Picture 3" descr="accordion fold timeline for notebook timeline wall in our gar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2519" y="2607680"/>
            <a:ext cx="3324444" cy="140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3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/>
              <a:buChar char="•"/>
            </a:pPr>
            <a:r>
              <a:rPr lang="x-none" dirty="0"/>
              <a:t>The conflicts and gaps will be evident giving you the </a:t>
            </a:r>
            <a:r>
              <a:rPr lang="en-US" b="1" dirty="0" smtClean="0">
                <a:solidFill>
                  <a:srgbClr val="FF0000"/>
                </a:solidFill>
              </a:rPr>
              <a:t>HINT </a:t>
            </a:r>
            <a:r>
              <a:rPr lang="en-US" b="1" dirty="0">
                <a:solidFill>
                  <a:srgbClr val="FF0000"/>
                </a:solidFill>
              </a:rPr>
              <a:t>OR LEAD</a:t>
            </a:r>
            <a:r>
              <a:rPr lang="x-none" b="1" dirty="0">
                <a:solidFill>
                  <a:srgbClr val="FF0000"/>
                </a:solidFill>
              </a:rPr>
              <a:t> </a:t>
            </a:r>
            <a:r>
              <a:rPr lang="x-none" dirty="0"/>
              <a:t>of what you have to </a:t>
            </a:r>
            <a:r>
              <a:rPr lang="x-none" dirty="0" smtClean="0"/>
              <a:t>resolved</a:t>
            </a: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next steps ON YOUR TIMELINE are the </a:t>
            </a:r>
            <a:r>
              <a:rPr lang="x-none" dirty="0"/>
              <a:t>Beginnings of your research </a:t>
            </a:r>
            <a:r>
              <a:rPr lang="x-none" dirty="0" smtClean="0"/>
              <a:t>plan</a:t>
            </a:r>
            <a:endParaRPr lang="en-US" dirty="0" smtClean="0"/>
          </a:p>
          <a:p>
            <a:pPr lvl="1">
              <a:buFont typeface="Arial"/>
              <a:buChar char="•"/>
            </a:pPr>
            <a:r>
              <a:rPr lang="x-none" dirty="0" smtClean="0"/>
              <a:t>T</a:t>
            </a:r>
            <a:r>
              <a:rPr lang="en-US" dirty="0" err="1"/>
              <a:t>imelines</a:t>
            </a:r>
            <a:r>
              <a:rPr lang="x-none" dirty="0"/>
              <a:t> can be fancy or </a:t>
            </a:r>
            <a:r>
              <a:rPr lang="x-none" dirty="0" smtClean="0"/>
              <a:t>simple</a:t>
            </a: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dirty="0" smtClean="0"/>
              <a:t>Document </a:t>
            </a:r>
            <a:r>
              <a:rPr lang="en-US" dirty="0"/>
              <a:t>is searchable</a:t>
            </a:r>
            <a:endParaRPr lang="x-non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42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98357"/>
            <a:ext cx="7772400" cy="1316206"/>
          </a:xfrm>
        </p:spPr>
        <p:txBody>
          <a:bodyPr/>
          <a:lstStyle/>
          <a:p>
            <a:r>
              <a:rPr lang="x-none" dirty="0"/>
              <a:t>Droplets of the timeline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>
                <a:solidFill>
                  <a:srgbClr val="000000"/>
                </a:solidFill>
                <a:latin typeface="Tw Cen MT"/>
              </a:rPr>
              <a:t>What your goal?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algn="l"/>
            <a:r>
              <a:rPr lang="x-none"/>
              <a:t>1. Decide on the goal(s)</a:t>
            </a:r>
            <a:endParaRPr lang="en-US" dirty="0"/>
          </a:p>
          <a:p>
            <a:pPr algn="l"/>
            <a:r>
              <a:rPr lang="x-none"/>
              <a:t>2. What do you know?</a:t>
            </a:r>
          </a:p>
          <a:p>
            <a:pPr algn="l"/>
            <a:r>
              <a:rPr lang="x-none"/>
              <a:t>3. decide on what you want to know</a:t>
            </a:r>
          </a:p>
          <a:p>
            <a:pPr algn="l"/>
            <a:r>
              <a:rPr lang="x-none"/>
              <a:t>4.</a:t>
            </a:r>
            <a:r>
              <a:rPr lang="x-none">
                <a:latin typeface="TW Cen MT"/>
              </a:rPr>
              <a:t> WHO OR WHAT WILL KNOW?</a:t>
            </a:r>
          </a:p>
          <a:p>
            <a:pPr algn="l"/>
            <a:r>
              <a:rPr lang="x-none"/>
              <a:t>5. decide what resources and tools you will need</a:t>
            </a:r>
          </a:p>
          <a:p>
            <a:pPr algn="l"/>
            <a:endParaRPr lang="x-none"/>
          </a:p>
          <a:p>
            <a:pPr algn="l"/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x-none"/>
              <a:t>Events/resources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algn="l"/>
            <a:r>
              <a:rPr lang="x-none"/>
              <a:t>1.what happen at what time?</a:t>
            </a:r>
          </a:p>
          <a:p>
            <a:pPr algn="l"/>
            <a:r>
              <a:rPr lang="x-none"/>
              <a:t>2. build the census –fed, state, Wars, events, etc.</a:t>
            </a:r>
          </a:p>
          <a:p>
            <a:pPr algn="l"/>
            <a:r>
              <a:rPr lang="x-none"/>
              <a:t>3. birth, death, will, marriage, divorce, etc., </a:t>
            </a:r>
          </a:p>
          <a:p>
            <a:pPr algn="l"/>
            <a:r>
              <a:rPr lang="x-none"/>
              <a:t>4. think about the money, land, water and the faith</a:t>
            </a:r>
          </a:p>
          <a:p>
            <a:pPr algn="l"/>
            <a:r>
              <a:rPr lang="x-none"/>
              <a:t>5. what is the County/community events that might impacts your ancestor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x-none" dirty="0">
                <a:solidFill>
                  <a:srgbClr val="000000"/>
                </a:solidFill>
                <a:latin typeface="Tw Cen MT"/>
              </a:rPr>
              <a:t>Gaps and next Steps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5979974" y="3084286"/>
            <a:ext cx="2478696" cy="2706915"/>
          </a:xfrm>
        </p:spPr>
        <p:txBody>
          <a:bodyPr/>
          <a:lstStyle/>
          <a:p>
            <a:pPr algn="l"/>
            <a:r>
              <a:rPr lang="x-none" dirty="0"/>
              <a:t>1. questioned the information</a:t>
            </a:r>
            <a:endParaRPr lang="en-US" dirty="0"/>
          </a:p>
          <a:p>
            <a:pPr algn="l"/>
            <a:r>
              <a:rPr lang="x-none" dirty="0"/>
              <a:t>2. analyze the documents or information</a:t>
            </a:r>
          </a:p>
          <a:p>
            <a:pPr algn="l"/>
            <a:r>
              <a:rPr lang="x-none" dirty="0"/>
              <a:t>3. Conduct a "so what" </a:t>
            </a:r>
          </a:p>
          <a:p>
            <a:pPr algn="l"/>
            <a:r>
              <a:rPr lang="x-none" dirty="0"/>
              <a:t>4. realize the </a:t>
            </a:r>
            <a:r>
              <a:rPr lang="x-none" dirty="0" smtClean="0"/>
              <a:t>conflict</a:t>
            </a:r>
            <a:r>
              <a:rPr lang="en-US" dirty="0" smtClean="0"/>
              <a:t>s</a:t>
            </a:r>
            <a:r>
              <a:rPr lang="x-none" dirty="0" smtClean="0"/>
              <a:t> </a:t>
            </a:r>
            <a:r>
              <a:rPr lang="x-none" dirty="0"/>
              <a:t>or gaps</a:t>
            </a:r>
          </a:p>
          <a:p>
            <a:pPr algn="l"/>
            <a:r>
              <a:rPr lang="x-none" dirty="0"/>
              <a:t>5. resolve the conflicts or gaps</a:t>
            </a:r>
          </a:p>
        </p:txBody>
      </p:sp>
      <p:pic>
        <p:nvPicPr>
          <p:cNvPr id="9" name="Picture 8" descr="Time Travel : The Question of The Past, Present and Future!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144" y="180975"/>
            <a:ext cx="2057400" cy="104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4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</a:t>
            </a:r>
            <a:r>
              <a:rPr lang="en-US" dirty="0" smtClean="0"/>
              <a:t>EMEMBER Records can create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55600" y="2133600"/>
            <a:ext cx="8102600" cy="365759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dirty="0" smtClean="0"/>
              <a:t>So when someone passes, besides a Death certificate what other records are created?-give three OR MORE:</a:t>
            </a:r>
          </a:p>
          <a:p>
            <a:r>
              <a:rPr lang="en-US" sz="2800" dirty="0" smtClean="0"/>
              <a:t>1. </a:t>
            </a:r>
          </a:p>
          <a:p>
            <a:r>
              <a:rPr lang="en-US" sz="2800" dirty="0" smtClean="0"/>
              <a:t>2. </a:t>
            </a:r>
          </a:p>
          <a:p>
            <a:r>
              <a:rPr lang="en-US" sz="2800" dirty="0" smtClean="0"/>
              <a:t>3.</a:t>
            </a:r>
          </a:p>
          <a:p>
            <a:pPr marL="0" indent="0">
              <a:buNone/>
            </a:pPr>
            <a:r>
              <a:rPr lang="en-US" sz="2800" dirty="0" smtClean="0"/>
              <a:t>Let’s look at </a:t>
            </a:r>
            <a:r>
              <a:rPr lang="is-IS" sz="2800" dirty="0" smtClean="0"/>
              <a:t>…</a:t>
            </a:r>
            <a:r>
              <a:rPr lang="is-IS" sz="2800" b="1" dirty="0" smtClean="0">
                <a:solidFill>
                  <a:srgbClr val="FF0000"/>
                </a:solidFill>
              </a:rPr>
              <a:t>So WHAT!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818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313718"/>
            <a:ext cx="7773338" cy="1278016"/>
          </a:xfrm>
        </p:spPr>
        <p:txBody>
          <a:bodyPr>
            <a:normAutofit fontScale="90000"/>
          </a:bodyPr>
          <a:lstStyle/>
          <a:p>
            <a:r>
              <a:rPr lang="en-US" dirty="0"/>
              <a:t>Know your records and Resources..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42431" y="2946400"/>
            <a:ext cx="7772870" cy="3352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as </a:t>
            </a:r>
            <a:r>
              <a:rPr lang="en-US" sz="2400" dirty="0"/>
              <a:t>you place information on the timeline use the Murphy’s </a:t>
            </a:r>
            <a:r>
              <a:rPr lang="en-US" sz="2400" dirty="0" smtClean="0"/>
              <a:t>“SO WHAT” tool</a:t>
            </a:r>
          </a:p>
          <a:p>
            <a:pPr lvl="0"/>
            <a:r>
              <a:rPr lang="en-US" sz="2400" dirty="0" smtClean="0"/>
              <a:t>Ask </a:t>
            </a:r>
            <a:r>
              <a:rPr lang="en-US" sz="2400" dirty="0"/>
              <a:t>questions, what about others in the family-birth, death, marriage records, wills, and registrations, etc.</a:t>
            </a:r>
          </a:p>
          <a:p>
            <a:pPr lvl="0"/>
            <a:r>
              <a:rPr lang="en-US" sz="2400" dirty="0"/>
              <a:t>Question the document, what law was in </a:t>
            </a:r>
            <a:r>
              <a:rPr lang="en-US" sz="2400" dirty="0" smtClean="0"/>
              <a:t>place, etc.?</a:t>
            </a:r>
            <a:endParaRPr lang="en-US" sz="2400" dirty="0"/>
          </a:p>
          <a:p>
            <a:pPr lvl="0"/>
            <a:r>
              <a:rPr lang="en-US" sz="2400" dirty="0"/>
              <a:t>Understand that RECORDS </a:t>
            </a:r>
            <a:r>
              <a:rPr lang="en-US" sz="2400" dirty="0" smtClean="0"/>
              <a:t>can create </a:t>
            </a:r>
            <a:r>
              <a:rPr lang="en-US" sz="2400" dirty="0"/>
              <a:t>RECORDS! </a:t>
            </a:r>
          </a:p>
          <a:p>
            <a:pPr marL="0" indent="0">
              <a:buNone/>
            </a:pPr>
            <a:r>
              <a:rPr lang="en-US" sz="1600" dirty="0" smtClean="0"/>
              <a:t>SO WHAT! Copyright </a:t>
            </a:r>
            <a:r>
              <a:rPr lang="en-US" sz="1600" dirty="0"/>
              <a:t>Dr. Shelley Viola Murphy 2013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Content Placeholder 3" descr="SO WHAT banne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0" r="28400"/>
          <a:stretch>
            <a:fillRect/>
          </a:stretch>
        </p:blipFill>
        <p:spPr>
          <a:xfrm>
            <a:off x="3011714" y="1354667"/>
            <a:ext cx="2727973" cy="159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06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10-23 at 7.53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0"/>
            <a:ext cx="611505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46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 blank Screen Shot 2018-02-02 at 8.15.0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8005"/>
            <a:ext cx="9144000" cy="488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8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732" y="618518"/>
            <a:ext cx="7773338" cy="1596177"/>
          </a:xfrm>
        </p:spPr>
        <p:txBody>
          <a:bodyPr>
            <a:normAutofit fontScale="90000"/>
          </a:bodyPr>
          <a:lstStyle/>
          <a:p>
            <a:r>
              <a:rPr lang="en-US" dirty="0"/>
              <a:t>Building the Timeline</a:t>
            </a:r>
            <a:r>
              <a:rPr lang="en-US" dirty="0" smtClean="0"/>
              <a:t>-Line by Line, time by time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66230" y="2062293"/>
            <a:ext cx="7772870" cy="44739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Things that should be automatically on a Timeline</a:t>
            </a:r>
          </a:p>
          <a:p>
            <a:pPr lvl="0"/>
            <a:r>
              <a:rPr lang="en-US" sz="2400" dirty="0"/>
              <a:t>Birth, Marriages, Death, Wills, Probate, Taxes</a:t>
            </a:r>
          </a:p>
          <a:p>
            <a:pPr lvl="0"/>
            <a:r>
              <a:rPr lang="en-US" sz="2400" dirty="0"/>
              <a:t>State and Federal Census...each year. </a:t>
            </a:r>
          </a:p>
          <a:p>
            <a:pPr lvl="0"/>
            <a:r>
              <a:rPr lang="en-US" sz="2400" dirty="0"/>
              <a:t>Community Events and activities</a:t>
            </a:r>
          </a:p>
          <a:p>
            <a:pPr lvl="0"/>
            <a:r>
              <a:rPr lang="en-US" sz="2400" dirty="0"/>
              <a:t>Wars that had battles or connections to the community your ancestor lived in. Example: 1861-1865...Civil Wars-what happened, any </a:t>
            </a:r>
            <a:r>
              <a:rPr lang="en-US" sz="2400" dirty="0" smtClean="0"/>
              <a:t>impacts, any crisis that impacted your ancestors</a:t>
            </a:r>
            <a:endParaRPr lang="en-US" sz="2400" dirty="0"/>
          </a:p>
          <a:p>
            <a:pPr lvl="0"/>
            <a:r>
              <a:rPr lang="en-US" sz="2400" dirty="0"/>
              <a:t>Notable activities and events that occurred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720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 by line, cell by cell, time by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69900" y="1947334"/>
            <a:ext cx="7988300" cy="450426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800" dirty="0"/>
              <a:t>Date- input the dates of what ever the event was and occurred (day-month-year)</a:t>
            </a:r>
          </a:p>
          <a:p>
            <a:pPr lvl="0"/>
            <a:r>
              <a:rPr lang="en-US" sz="2800" dirty="0"/>
              <a:t>Name-input the full name and include nicknames in the notes-as the records appear put the exact spelling of the name as it is on the record</a:t>
            </a:r>
          </a:p>
          <a:p>
            <a:pPr lvl="0"/>
            <a:r>
              <a:rPr lang="en-US" sz="2800" dirty="0"/>
              <a:t>Age -write the age as it is shown, regardless if you do not think it is </a:t>
            </a:r>
            <a:r>
              <a:rPr lang="en-US" sz="2800" dirty="0" smtClean="0"/>
              <a:t>correct</a:t>
            </a:r>
          </a:p>
          <a:p>
            <a:pPr lvl="0"/>
            <a:r>
              <a:rPr lang="en-US" sz="2800" dirty="0" smtClean="0"/>
              <a:t>Citations</a:t>
            </a:r>
            <a:r>
              <a:rPr lang="is-IS" sz="2800" dirty="0" smtClean="0"/>
              <a:t>…where did you get it from? </a:t>
            </a:r>
            <a:r>
              <a:rPr lang="en-US" sz="2800" dirty="0" smtClean="0"/>
              <a:t>F</a:t>
            </a:r>
            <a:r>
              <a:rPr lang="is-IS" sz="2800" dirty="0" smtClean="0"/>
              <a:t>orm...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008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Events and Resources: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x-none" dirty="0" smtClean="0"/>
              <a:t>What </a:t>
            </a:r>
            <a:r>
              <a:rPr lang="x-none" dirty="0"/>
              <a:t>happen at what time?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1262869"/>
            <a:ext cx="7772870" cy="470746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x-none" sz="2800" dirty="0" smtClean="0"/>
              <a:t>Build </a:t>
            </a:r>
            <a:r>
              <a:rPr lang="x-none" sz="2800" dirty="0"/>
              <a:t>the census –fed, state, Wars, events, etc.</a:t>
            </a:r>
            <a:endParaRPr lang="en-US" sz="2800" dirty="0"/>
          </a:p>
          <a:p>
            <a:r>
              <a:rPr lang="x-none" sz="2800" dirty="0" smtClean="0"/>
              <a:t>Birth</a:t>
            </a:r>
            <a:r>
              <a:rPr lang="x-none" sz="2800" dirty="0"/>
              <a:t>, death, will, marriage, divorce, etc., </a:t>
            </a:r>
            <a:endParaRPr lang="en-US" sz="2800" dirty="0"/>
          </a:p>
          <a:p>
            <a:r>
              <a:rPr lang="x-none" sz="2800" dirty="0" smtClean="0"/>
              <a:t>What </a:t>
            </a:r>
            <a:r>
              <a:rPr lang="x-none" sz="2800" dirty="0"/>
              <a:t>is the County/community events that </a:t>
            </a:r>
            <a:r>
              <a:rPr lang="x-none" sz="2800" dirty="0" smtClean="0"/>
              <a:t>might</a:t>
            </a:r>
            <a:r>
              <a:rPr lang="en-US" sz="2800" dirty="0" smtClean="0"/>
              <a:t> of</a:t>
            </a:r>
            <a:r>
              <a:rPr lang="x-none" sz="2800" dirty="0" smtClean="0"/>
              <a:t> </a:t>
            </a:r>
            <a:r>
              <a:rPr lang="x-none" sz="2800" dirty="0"/>
              <a:t>impacts your ancestor</a:t>
            </a:r>
            <a:endParaRPr lang="en-US" sz="2800" dirty="0"/>
          </a:p>
          <a:p>
            <a:r>
              <a:rPr lang="en-US" sz="2800" dirty="0" smtClean="0"/>
              <a:t>Location</a:t>
            </a:r>
            <a:r>
              <a:rPr lang="en-US" sz="2800" dirty="0"/>
              <a:t>-list the location, city, town, county, an area, and state, as shown </a:t>
            </a:r>
            <a:r>
              <a:rPr lang="en-US" sz="2800" dirty="0" smtClean="0"/>
              <a:t>in </a:t>
            </a:r>
            <a:r>
              <a:rPr lang="en-US" sz="2800" dirty="0"/>
              <a:t>the </a:t>
            </a:r>
            <a:r>
              <a:rPr lang="en-US" sz="2800" dirty="0" smtClean="0"/>
              <a:t>record</a:t>
            </a:r>
          </a:p>
          <a:p>
            <a:pPr lvl="0"/>
            <a:r>
              <a:rPr lang="en-US" sz="2800" dirty="0"/>
              <a:t>Notes/Questions-what are you notes, thoughts, on this event? Is there a conflict or a gap, if so, note it and your version or someone else version. </a:t>
            </a:r>
            <a:r>
              <a:rPr lang="en-US" sz="2800" dirty="0" smtClean="0"/>
              <a:t>ORAL HISTORY+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957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1-27 at 11.22.5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493440"/>
            <a:ext cx="8747964" cy="617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17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02-27 at 9.03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152"/>
            <a:ext cx="9144000" cy="428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57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Next steps: Gaps and Next Steps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1732012"/>
            <a:ext cx="7772870" cy="3424107"/>
          </a:xfrm>
          <a:prstGeom prst="rect">
            <a:avLst/>
          </a:prstGeom>
        </p:spPr>
        <p:txBody>
          <a:bodyPr/>
          <a:lstStyle/>
          <a:p>
            <a:r>
              <a:rPr lang="x-none" dirty="0"/>
              <a:t>		</a:t>
            </a:r>
            <a:r>
              <a:rPr lang="x-none" sz="2800" dirty="0"/>
              <a:t>Questioned the information</a:t>
            </a:r>
            <a:endParaRPr lang="en-US" sz="2800" dirty="0"/>
          </a:p>
          <a:p>
            <a:r>
              <a:rPr lang="x-none" sz="2800" dirty="0"/>
              <a:t>		Analyze the documents or information</a:t>
            </a:r>
            <a:endParaRPr lang="en-US" sz="2800" dirty="0"/>
          </a:p>
          <a:p>
            <a:r>
              <a:rPr lang="x-none" sz="2800" dirty="0"/>
              <a:t>		</a:t>
            </a:r>
            <a:r>
              <a:rPr lang="x-none" sz="2800" dirty="0" smtClean="0"/>
              <a:t>Conduct a "so what" </a:t>
            </a:r>
            <a:endParaRPr lang="en-US" sz="2800" dirty="0"/>
          </a:p>
          <a:p>
            <a:r>
              <a:rPr lang="x-none" sz="2800" dirty="0"/>
              <a:t>		Realize the conflict or gaps</a:t>
            </a:r>
            <a:endParaRPr lang="en-US" sz="2800" dirty="0"/>
          </a:p>
          <a:p>
            <a:r>
              <a:rPr lang="x-none" sz="2800" dirty="0"/>
              <a:t>		Resolve the conflicts or gaps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728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Tell yourself you completed/resolved or DID something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2367093"/>
            <a:ext cx="7772870" cy="342410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800" dirty="0"/>
              <a:t>When Completed-note the date you completed something, if you resolved it, or received something, tell when and where you logged the resolution. </a:t>
            </a:r>
            <a:endParaRPr lang="en-US" sz="2800" dirty="0" smtClean="0"/>
          </a:p>
          <a:p>
            <a:pPr lvl="0"/>
            <a:r>
              <a:rPr lang="en-US" sz="2800" dirty="0" smtClean="0"/>
              <a:t>This </a:t>
            </a:r>
            <a:r>
              <a:rPr lang="en-US" sz="2800" dirty="0"/>
              <a:t>will help you not repeat so much.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1652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10-26 at 10.12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9" y="660400"/>
            <a:ext cx="8545272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295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Murphy’s rule Follow the </a:t>
            </a:r>
            <a:r>
              <a:rPr lang="is-I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71501" y="1998134"/>
            <a:ext cx="4114800" cy="379306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/>
              <a:t>Money</a:t>
            </a:r>
          </a:p>
          <a:p>
            <a:r>
              <a:rPr lang="en-US" sz="3200" dirty="0"/>
              <a:t>Land</a:t>
            </a:r>
          </a:p>
          <a:p>
            <a:r>
              <a:rPr lang="en-US" sz="3200" dirty="0"/>
              <a:t>Water, </a:t>
            </a:r>
            <a:endParaRPr lang="en-US" sz="3200" dirty="0" smtClean="0"/>
          </a:p>
          <a:p>
            <a:r>
              <a:rPr lang="en-US" sz="3200" dirty="0" smtClean="0"/>
              <a:t>Community, and </a:t>
            </a:r>
            <a:r>
              <a:rPr lang="en-US" sz="3200" dirty="0"/>
              <a:t>the </a:t>
            </a:r>
          </a:p>
          <a:p>
            <a:r>
              <a:rPr lang="en-US" sz="3200" dirty="0"/>
              <a:t>Faith of the </a:t>
            </a:r>
            <a:r>
              <a:rPr lang="en-US" sz="3200" dirty="0" smtClean="0"/>
              <a:t>People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768" y="2383366"/>
            <a:ext cx="2970707" cy="322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00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James </a:t>
            </a:r>
            <a:r>
              <a:rPr lang="en-US" dirty="0"/>
              <a:t>Dent Walker’s rule of 3!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80530" y="1774426"/>
            <a:ext cx="7772870" cy="449090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If you say Parley Worden’s b. in NY abt. 1795-1800, d. 1852, that his father is arnold worden b. 1763 in CT, d. 1840 in NY-then show 3 things to back it up.</a:t>
            </a:r>
          </a:p>
          <a:p>
            <a:r>
              <a:rPr lang="en-US" dirty="0" smtClean="0"/>
              <a:t>Example: give me records that would show a father son relationship?</a:t>
            </a:r>
          </a:p>
          <a:p>
            <a:r>
              <a:rPr lang="en-US" dirty="0" smtClean="0"/>
              <a:t>1 birth    </a:t>
            </a:r>
          </a:p>
          <a:p>
            <a:r>
              <a:rPr lang="en-US" dirty="0" smtClean="0"/>
              <a:t>2 death</a:t>
            </a:r>
          </a:p>
          <a:p>
            <a:r>
              <a:rPr lang="en-US" dirty="0"/>
              <a:t>3</a:t>
            </a:r>
            <a:r>
              <a:rPr lang="en-US" dirty="0" smtClean="0"/>
              <a:t>  marriage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if one or more of these records aren’t available? </a:t>
            </a:r>
          </a:p>
          <a:p>
            <a:pPr marL="0" indent="0">
              <a:buNone/>
            </a:pPr>
            <a:r>
              <a:rPr lang="en-US" dirty="0" smtClean="0"/>
              <a:t>What other record/documents could you locate to support a father son relationship, give me one or two-maybe three? ________   ___________  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02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73101" y="1828801"/>
            <a:ext cx="7785100" cy="396239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dirty="0" smtClean="0"/>
              <a:t>Timelines are a valuable tool</a:t>
            </a:r>
          </a:p>
          <a:p>
            <a:r>
              <a:rPr lang="en-US" sz="2800" dirty="0" smtClean="0"/>
              <a:t>There is no magic in genealogy-know the basics</a:t>
            </a:r>
          </a:p>
          <a:p>
            <a:r>
              <a:rPr lang="en-US" sz="2800" dirty="0" smtClean="0"/>
              <a:t>Get a good guide(S) to follow</a:t>
            </a:r>
          </a:p>
          <a:p>
            <a:r>
              <a:rPr lang="en-US" sz="2800" dirty="0" smtClean="0"/>
              <a:t>Join local groups, tune in to webinars, attend conferences and institutes</a:t>
            </a:r>
          </a:p>
          <a:p>
            <a:r>
              <a:rPr lang="en-US" sz="2800" dirty="0" smtClean="0"/>
              <a:t>Ask questions to those who have done it</a:t>
            </a:r>
          </a:p>
          <a:p>
            <a:r>
              <a:rPr lang="en-US" sz="2800" dirty="0" smtClean="0"/>
              <a:t>Analyze, analyze, question, question, and more questions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67609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</a:t>
            </a:r>
            <a:r>
              <a:rPr lang="en-US" dirty="0" smtClean="0"/>
              <a:t>uestion for you-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2367093"/>
            <a:ext cx="7772870" cy="342410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/>
              <a:t>If you do a timeline</a:t>
            </a:r>
            <a:r>
              <a:rPr lang="is-IS" sz="3200" dirty="0"/>
              <a:t>…</a:t>
            </a:r>
            <a:r>
              <a:rPr lang="en-US" sz="3200" dirty="0" smtClean="0"/>
              <a:t>Think about it</a:t>
            </a:r>
            <a:r>
              <a:rPr lang="is-IS" sz="3200" dirty="0" smtClean="0"/>
              <a:t>…what will you have while working on it? </a:t>
            </a:r>
          </a:p>
          <a:p>
            <a:r>
              <a:rPr lang="en-US" sz="3200" dirty="0" smtClean="0"/>
              <a:t>W</a:t>
            </a:r>
            <a:r>
              <a:rPr lang="is-IS" sz="3200" dirty="0" smtClean="0"/>
              <a:t>hat can or will you do with your timeline?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95322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574800" y="626533"/>
            <a:ext cx="5702300" cy="531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82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Questions, Comments, questions</a:t>
            </a:r>
            <a:endParaRPr lang="en-US" dirty="0"/>
          </a:p>
        </p:txBody>
      </p:sp>
      <p:pic>
        <p:nvPicPr>
          <p:cNvPr id="4" name="Picture 3" descr="Screen Shot 2017-10-25 at 7.33.4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5" y="1871133"/>
            <a:ext cx="478155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61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57200" y="1778000"/>
            <a:ext cx="8179270" cy="4419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/>
              <a:t>Coordinator and Instructor at the Midwest African American Genealogy Institute (MAAGI</a:t>
            </a:r>
            <a:r>
              <a:rPr lang="en-US" sz="2400" dirty="0" smtClean="0"/>
              <a:t>).</a:t>
            </a:r>
            <a:endParaRPr lang="en-US" sz="2400" dirty="0"/>
          </a:p>
          <a:p>
            <a:r>
              <a:rPr lang="en-US" sz="2400" dirty="0" smtClean="0"/>
              <a:t>On Facebook and twitter @familytreegirl</a:t>
            </a:r>
            <a:endParaRPr lang="en-US" sz="2400" dirty="0"/>
          </a:p>
          <a:p>
            <a:r>
              <a:rPr lang="en-US" sz="2400" dirty="0" smtClean="0"/>
              <a:t>Blog: www.familytreegirl.com</a:t>
            </a:r>
            <a:endParaRPr lang="en-US" sz="2400" dirty="0"/>
          </a:p>
          <a:p>
            <a:r>
              <a:rPr lang="en-US" sz="2400" dirty="0" smtClean="0"/>
              <a:t>Email: familytreegirl@genealogycoach.org</a:t>
            </a:r>
            <a:endParaRPr lang="en-US" sz="2400" dirty="0"/>
          </a:p>
        </p:txBody>
      </p:sp>
      <p:pic>
        <p:nvPicPr>
          <p:cNvPr id="4" name="Picture 3" descr="Screen Shot 2017-10-22 at 10.55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364" y="2777066"/>
            <a:ext cx="2776736" cy="3556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1" y="4927599"/>
            <a:ext cx="51284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00FF"/>
                </a:solidFill>
              </a:rPr>
              <a:t>KNOW YOUR ROOTS THEY ARE LONG AND STRONG!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6409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13908</TotalTime>
  <Words>1577</Words>
  <Application>Microsoft Macintosh PowerPoint</Application>
  <PresentationFormat>On-screen Show (4:3)</PresentationFormat>
  <Paragraphs>181</Paragraphs>
  <Slides>40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Timelines are for you!</vt:lpstr>
      <vt:lpstr>Our Goal!</vt:lpstr>
      <vt:lpstr>Basic tips…  </vt:lpstr>
      <vt:lpstr>Learn the system of Genealogy Research</vt:lpstr>
      <vt:lpstr>What are you looking for?</vt:lpstr>
      <vt:lpstr>Genealogy Pox?</vt:lpstr>
      <vt:lpstr>If you are not Organized…</vt:lpstr>
      <vt:lpstr>If you do not have a system for filing, saving, or retrieving. </vt:lpstr>
      <vt:lpstr>What goes OUT must come IN</vt:lpstr>
      <vt:lpstr>Get Organized</vt:lpstr>
      <vt:lpstr>Tips to become and stay organized</vt:lpstr>
      <vt:lpstr>PowerPoint Presentation</vt:lpstr>
      <vt:lpstr>PowerPoint Presentation</vt:lpstr>
      <vt:lpstr>More Routine Genealogy!</vt:lpstr>
      <vt:lpstr>Managing Your Research</vt:lpstr>
      <vt:lpstr>PowerPoint Presentation</vt:lpstr>
      <vt:lpstr>Timelines-a necessary tool that most  genealogists do not use.  </vt:lpstr>
      <vt:lpstr>PowerPoint Presentation</vt:lpstr>
      <vt:lpstr>There's a benefit to using a timeline </vt:lpstr>
      <vt:lpstr>More Benefits</vt:lpstr>
      <vt:lpstr>Droplets of the timeline</vt:lpstr>
      <vt:lpstr>REMEMBER Records can create records</vt:lpstr>
      <vt:lpstr>Know your records and Resources...</vt:lpstr>
      <vt:lpstr>PowerPoint Presentation</vt:lpstr>
      <vt:lpstr>PowerPoint Presentation</vt:lpstr>
      <vt:lpstr>Building the Timeline-Line by Line, time by time   </vt:lpstr>
      <vt:lpstr>Line by line, cell by cell, time by time</vt:lpstr>
      <vt:lpstr>Events and Resources:  What happen at what time? </vt:lpstr>
      <vt:lpstr>PowerPoint Presentation</vt:lpstr>
      <vt:lpstr>PowerPoint Presentation</vt:lpstr>
      <vt:lpstr>Next steps: Gaps and Next Steps </vt:lpstr>
      <vt:lpstr>Tell yourself you completed/resolved or DID something</vt:lpstr>
      <vt:lpstr>PowerPoint Presentation</vt:lpstr>
      <vt:lpstr>Murphy’s rule Follow the …</vt:lpstr>
      <vt:lpstr>James Dent Walker’s rule of 3! </vt:lpstr>
      <vt:lpstr>recap</vt:lpstr>
      <vt:lpstr>Question for you-</vt:lpstr>
      <vt:lpstr>PowerPoint Presentation</vt:lpstr>
      <vt:lpstr>Questions, Comments, questions</vt:lpstr>
      <vt:lpstr>Contact information</vt:lpstr>
    </vt:vector>
  </TitlesOfParts>
  <Company>LDS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 Allen</dc:creator>
  <cp:lastModifiedBy>Office 2004 Test Drive User</cp:lastModifiedBy>
  <cp:revision>39</cp:revision>
  <dcterms:created xsi:type="dcterms:W3CDTF">2016-08-12T16:48:55Z</dcterms:created>
  <dcterms:modified xsi:type="dcterms:W3CDTF">2018-02-28T04:48:36Z</dcterms:modified>
</cp:coreProperties>
</file>